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99" r:id="rId3"/>
    <p:sldId id="300" r:id="rId4"/>
    <p:sldId id="301" r:id="rId5"/>
    <p:sldId id="280" r:id="rId6"/>
    <p:sldId id="295" r:id="rId7"/>
    <p:sldId id="294" r:id="rId8"/>
    <p:sldId id="284" r:id="rId9"/>
    <p:sldId id="272" r:id="rId10"/>
    <p:sldId id="270" r:id="rId11"/>
    <p:sldId id="285" r:id="rId12"/>
    <p:sldId id="287" r:id="rId13"/>
    <p:sldId id="286" r:id="rId14"/>
    <p:sldId id="290" r:id="rId15"/>
    <p:sldId id="291" r:id="rId16"/>
    <p:sldId id="292" r:id="rId17"/>
    <p:sldId id="293" r:id="rId18"/>
  </p:sldIdLst>
  <p:sldSz cx="12192000" cy="6858000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7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25827-E6B9-A941-BD90-C715C1CD5BB2}" type="datetimeFigureOut">
              <a:rPr lang="en-FI" smtClean="0"/>
              <a:t>25/03/2022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774F9-7782-A445-A6BA-C6DC6AF0497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7753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266" y="260249"/>
            <a:ext cx="11591374" cy="590505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1424" y="2708920"/>
            <a:ext cx="10363200" cy="12961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70000"/>
              </a:lnSpc>
              <a:defRPr sz="4800" u="none" cap="all" baseline="0">
                <a:solidFill>
                  <a:schemeClr val="bg1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14400" y="4267200"/>
            <a:ext cx="10363200" cy="137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6" name="Päivämäärän paikkamerkki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01C2-38F5-B34F-845E-65DBFF558D37}" type="datetime1">
              <a:rPr lang="fi-FI" smtClean="0"/>
              <a:t>25.3.2022</a:t>
            </a:fld>
            <a:endParaRPr lang="en-FI"/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  <p:grpSp>
        <p:nvGrpSpPr>
          <p:cNvPr id="12" name="Ryhmä 11"/>
          <p:cNvGrpSpPr/>
          <p:nvPr/>
        </p:nvGrpSpPr>
        <p:grpSpPr bwMode="white">
          <a:xfrm>
            <a:off x="347250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4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2641798021"/>
      </p:ext>
    </p:extLst>
  </p:cSld>
  <p:clrMapOvr>
    <a:masterClrMapping/>
  </p:clrMapOvr>
  <p:transition spd="slow"/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64000" y="1988840"/>
            <a:ext cx="581400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200" y="2996953"/>
            <a:ext cx="5907600" cy="316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Gotham Narrow Book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Gotham Narrow Book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Gotham Narrow Book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Gotham Narrow Book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Gotham Narrow Book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68000" y="254000"/>
            <a:ext cx="5080000" cy="2952750"/>
          </a:xfrm>
          <a:solidFill>
            <a:srgbClr val="7F7F7F"/>
          </a:solidFill>
        </p:spPr>
        <p:txBody>
          <a:bodyPr anchor="ctr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0" i="0"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768075" y="3212976"/>
            <a:ext cx="5080000" cy="29527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0" i="0"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3F101C2-38F5-B34F-845E-65DBFF558D37}" type="datetime1">
              <a:rPr lang="fi-FI" smtClean="0"/>
              <a:t>25.3.2022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4397020"/>
      </p:ext>
    </p:extLst>
  </p:cSld>
  <p:clrMapOvr>
    <a:masterClrMapping/>
  </p:clrMapOvr>
  <p:transition spd="slow"/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CEAC-C933-AF4E-8EA4-B9931018F8AB}" type="datetime1">
              <a:rPr lang="fi-FI" smtClean="0"/>
              <a:t>25.3.2022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5413700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4EC3-C164-F742-A4D3-161DBBFB0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5AFC6-E8E0-5049-A7EE-40F839DEE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ED914-C559-B741-A777-D7DB3A55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9F0E7-553D-E742-915B-630CF6E05C20}" type="datetime1">
              <a:rPr lang="fi-FI" smtClean="0"/>
              <a:t>25.3.2022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8FD50-97B8-1647-A825-F19830A3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193A1-1C0E-7F40-871D-F934706E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54071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589E-2ED3-5240-ADC9-DCB1EA98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6872-840C-8C4F-B9A6-A5E15119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7EB64-564B-2E4A-BA13-34765145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A256-02E3-A04F-A1C8-F0149B960EC1}" type="datetime1">
              <a:rPr lang="fi-FI" smtClean="0"/>
              <a:t>25.3.2022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EE5CD-705B-0F44-9B4F-F8AFE4C77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1425F-58C0-FD4B-B06B-A72203D1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9992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38667" y="254000"/>
            <a:ext cx="11514667" cy="5905500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algn="ctr">
              <a:defRPr b="0" i="0">
                <a:latin typeface="Gotham-Bold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708920"/>
            <a:ext cx="10363200" cy="1296144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48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14400" y="4267200"/>
            <a:ext cx="10363200" cy="1371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101C2-38F5-B34F-845E-65DBFF558D37}" type="datetime1">
              <a:rPr lang="fi-FI" smtClean="0"/>
              <a:t>25.3.2022</a:t>
            </a:fld>
            <a:endParaRPr lang="en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  <p:grpSp>
        <p:nvGrpSpPr>
          <p:cNvPr id="12" name="Ryhmä 11"/>
          <p:cNvGrpSpPr/>
          <p:nvPr/>
        </p:nvGrpSpPr>
        <p:grpSpPr bwMode="white">
          <a:xfrm>
            <a:off x="347250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3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4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2477857791"/>
      </p:ext>
    </p:extLst>
  </p:cSld>
  <p:clrMapOvr>
    <a:masterClrMapping/>
  </p:clrMapOvr>
  <p:transition spd="slow"/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Kuva 2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ltGray">
          <a:xfrm>
            <a:off x="338667" y="254000"/>
            <a:ext cx="11514667" cy="5905500"/>
          </a:xfrm>
          <a:prstGeom prst="rect">
            <a:avLst/>
          </a:prstGeom>
        </p:spPr>
      </p:pic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14400" y="4267200"/>
            <a:ext cx="10363200" cy="1371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subtitle</a:t>
            </a:r>
            <a:endParaRPr lang="fi-FI" noProof="0" dirty="0"/>
          </a:p>
        </p:txBody>
      </p:sp>
      <p:sp>
        <p:nvSpPr>
          <p:cNvPr id="13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708920"/>
            <a:ext cx="10363200" cy="1296144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48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01C2-38F5-B34F-845E-65DBFF558D37}" type="datetime1">
              <a:rPr lang="fi-FI" smtClean="0"/>
              <a:t>25.3.2022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  <p:grpSp>
        <p:nvGrpSpPr>
          <p:cNvPr id="12" name="Ryhmä 11"/>
          <p:cNvGrpSpPr/>
          <p:nvPr/>
        </p:nvGrpSpPr>
        <p:grpSpPr bwMode="black">
          <a:xfrm>
            <a:off x="347250" y="260248"/>
            <a:ext cx="2491200" cy="2334818"/>
            <a:chOff x="1311275" y="373063"/>
            <a:chExt cx="6524625" cy="6115050"/>
          </a:xfrm>
          <a:solidFill>
            <a:srgbClr val="00B08C"/>
          </a:solidFill>
        </p:grpSpPr>
        <p:sp>
          <p:nvSpPr>
            <p:cNvPr id="14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3681938772"/>
      </p:ext>
    </p:extLst>
  </p:cSld>
  <p:clrMapOvr>
    <a:masterClrMapping/>
  </p:clrMapOvr>
  <p:transition spd="slow"/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slide 4 Helsin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251" y="274731"/>
            <a:ext cx="11509389" cy="591428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ctrTitle"/>
          </p:nvPr>
        </p:nvSpPr>
        <p:spPr bwMode="white">
          <a:xfrm>
            <a:off x="911424" y="3140968"/>
            <a:ext cx="10363200" cy="12961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70000"/>
              </a:lnSpc>
              <a:defRPr sz="6000" baseline="0">
                <a:solidFill>
                  <a:schemeClr val="bg1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fi-FI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01C2-38F5-B34F-845E-65DBFF558D37}" type="datetime1">
              <a:rPr lang="fi-FI" smtClean="0"/>
              <a:t>25.3.2022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  <p:grpSp>
        <p:nvGrpSpPr>
          <p:cNvPr id="13" name="Ryhmä 12"/>
          <p:cNvGrpSpPr/>
          <p:nvPr/>
        </p:nvGrpSpPr>
        <p:grpSpPr bwMode="white">
          <a:xfrm>
            <a:off x="347250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4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3783928065"/>
      </p:ext>
    </p:extLst>
  </p:cSld>
  <p:clrMapOvr>
    <a:masterClrMapping/>
  </p:clrMapOvr>
  <p:transition spd="slow"/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335360" y="716436"/>
            <a:ext cx="11521280" cy="122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 anchorCtr="0"/>
          <a:lstStyle>
            <a:lvl1pPr algn="ctr">
              <a:defRPr sz="4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335360" y="2204865"/>
            <a:ext cx="1152128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92075" indent="0" algn="ctr">
              <a:lnSpc>
                <a:spcPct val="80000"/>
              </a:lnSpc>
              <a:buClr>
                <a:schemeClr val="tx1"/>
              </a:buClr>
              <a:buFont typeface="Arial"/>
              <a:buNone/>
              <a:defRPr>
                <a:latin typeface="+mj-lt"/>
                <a:cs typeface="Gotham narrow bold"/>
              </a:defRPr>
            </a:lvl1pPr>
            <a:lvl2pPr marL="382588" indent="0" algn="ctr">
              <a:lnSpc>
                <a:spcPct val="80000"/>
              </a:lnSpc>
              <a:buFont typeface="Arial"/>
              <a:buNone/>
              <a:defRPr>
                <a:latin typeface="Gotham Narrow Book"/>
                <a:cs typeface="Gotham Narrow Book"/>
              </a:defRPr>
            </a:lvl2pPr>
            <a:lvl3pPr marL="76517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3pPr>
            <a:lvl4pPr marL="124142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4pPr>
            <a:lvl5pPr marL="171767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5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01C2-38F5-B34F-845E-65DBFF558D37}" type="datetime1">
              <a:rPr lang="fi-FI" smtClean="0"/>
              <a:t>25.3.2022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99715365"/>
      </p:ext>
    </p:extLst>
  </p:cSld>
  <p:clrMapOvr>
    <a:masterClrMapping/>
  </p:clrMapOvr>
  <p:transition spd="slow"/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2997" y="2204865"/>
            <a:ext cx="1102951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101C2-38F5-B34F-845E-65DBFF558D37}" type="datetime1">
              <a:rPr lang="fi-FI" smtClean="0"/>
              <a:t>25.3.2022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385964"/>
      </p:ext>
    </p:extLst>
  </p:cSld>
  <p:clrMapOvr>
    <a:masterClrMapping/>
  </p:clrMapOvr>
  <p:transition spd="slow"/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4000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6480043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101C2-38F5-B34F-845E-65DBFF558D37}" type="datetime1">
              <a:rPr lang="fi-FI" smtClean="0"/>
              <a:t>25.3.2022</a:t>
            </a:fld>
            <a:endParaRPr lang="en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7189856"/>
      </p:ext>
    </p:extLst>
  </p:cSld>
  <p:clrMapOvr>
    <a:masterClrMapping/>
  </p:clrMapOvr>
  <p:transition spd="slow"/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38667" y="255600"/>
            <a:ext cx="11514667" cy="5905500"/>
          </a:xfrm>
          <a:solidFill>
            <a:srgbClr val="7F7F7F"/>
          </a:solidFill>
        </p:spPr>
        <p:txBody>
          <a:bodyPr anchor="ctr"/>
          <a:lstStyle>
            <a:lvl1pPr algn="ctr">
              <a:defRPr b="0" i="0">
                <a:latin typeface="+mj-lt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101C2-38F5-B34F-845E-65DBFF558D37}" type="datetime1">
              <a:rPr lang="fi-FI" smtClean="0"/>
              <a:t>25.3.2022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  <p:sp>
        <p:nvSpPr>
          <p:cNvPr id="15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708920"/>
            <a:ext cx="10363200" cy="1296144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36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dirty="0"/>
              <a:t>CLICK TO ADD TEXT</a:t>
            </a:r>
          </a:p>
        </p:txBody>
      </p:sp>
      <p:grpSp>
        <p:nvGrpSpPr>
          <p:cNvPr id="16" name="Ryhmä 15"/>
          <p:cNvGrpSpPr/>
          <p:nvPr/>
        </p:nvGrpSpPr>
        <p:grpSpPr bwMode="black">
          <a:xfrm>
            <a:off x="334478" y="255600"/>
            <a:ext cx="1397690" cy="1309952"/>
            <a:chOff x="1311275" y="373063"/>
            <a:chExt cx="6524625" cy="6115050"/>
          </a:xfrm>
          <a:solidFill>
            <a:srgbClr val="FFFFFF"/>
          </a:solidFill>
        </p:grpSpPr>
        <p:sp>
          <p:nvSpPr>
            <p:cNvPr id="17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1036211009"/>
      </p:ext>
    </p:extLst>
  </p:cSld>
  <p:clrMapOvr>
    <a:masterClrMapping/>
  </p:clrMapOvr>
  <p:transition spd="slow"/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64000" y="1988840"/>
            <a:ext cx="581319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571" y="2996953"/>
            <a:ext cx="5908493" cy="316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dirty="0" err="1"/>
              <a:t>Click</a:t>
            </a:r>
            <a:r>
              <a:rPr lang="fi-FI" noProof="0" dirty="0"/>
              <a:t> to </a:t>
            </a:r>
            <a:r>
              <a:rPr lang="fi-FI" noProof="0" dirty="0" err="1"/>
              <a:t>add</a:t>
            </a:r>
            <a:r>
              <a:rPr lang="fi-FI" noProof="0" dirty="0"/>
              <a:t> </a:t>
            </a:r>
            <a:r>
              <a:rPr lang="fi-FI" noProof="0" dirty="0" err="1"/>
              <a:t>text</a:t>
            </a:r>
            <a:endParaRPr lang="fi-FI" noProof="0" dirty="0"/>
          </a:p>
          <a:p>
            <a:pPr lvl="1"/>
            <a:r>
              <a:rPr lang="fi-FI" noProof="0" dirty="0"/>
              <a:t>Second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2"/>
            <a:r>
              <a:rPr lang="fi-FI" noProof="0" dirty="0"/>
              <a:t>Third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3"/>
            <a:r>
              <a:rPr lang="fi-FI" noProof="0" dirty="0" err="1"/>
              <a:t>Fourth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fi-FI" noProof="0" dirty="0"/>
          </a:p>
          <a:p>
            <a:pPr lvl="4"/>
            <a:r>
              <a:rPr lang="fi-FI" noProof="0" dirty="0" err="1"/>
              <a:t>Fifth</a:t>
            </a:r>
            <a:r>
              <a:rPr lang="fi-FI" noProof="0" dirty="0"/>
              <a:t> </a:t>
            </a:r>
            <a:r>
              <a:rPr lang="fi-FI" noProof="0" dirty="0" err="1"/>
              <a:t>level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3333" y="254000"/>
            <a:ext cx="5080000" cy="5905500"/>
          </a:xfrm>
          <a:solidFill>
            <a:srgbClr val="7F7F7F"/>
          </a:solidFill>
        </p:spPr>
        <p:txBody>
          <a:bodyPr anchor="ctr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0" i="0">
                <a:latin typeface="Gotham-Bold"/>
                <a:cs typeface="Gotham-Bold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F101C2-38F5-B34F-845E-65DBFF558D37}" type="datetime1">
              <a:rPr lang="fi-FI" smtClean="0"/>
              <a:t>25.3.2022</a:t>
            </a:fld>
            <a:endParaRPr lang="en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50053880"/>
      </p:ext>
    </p:extLst>
  </p:cSld>
  <p:clrMapOvr>
    <a:masterClrMapping/>
  </p:clrMapOvr>
  <p:transition spd="slow"/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Kuva 108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9" y="6238875"/>
            <a:ext cx="2086443" cy="551025"/>
          </a:xfrm>
          <a:prstGeom prst="rect">
            <a:avLst/>
          </a:prstGeom>
        </p:spPr>
      </p:pic>
      <p:pic>
        <p:nvPicPr>
          <p:cNvPr id="10" name="Kuva 9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hidden">
          <a:xfrm>
            <a:off x="338667" y="254000"/>
            <a:ext cx="11514667" cy="59055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063552" y="802411"/>
            <a:ext cx="9722048" cy="97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63552" y="1981200"/>
            <a:ext cx="972204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0261600" y="6189117"/>
            <a:ext cx="91440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fld id="{13F101C2-38F5-B34F-845E-65DBFF558D37}" type="datetime1">
              <a:rPr lang="fi-FI" smtClean="0"/>
              <a:t>25.3.2022</a:t>
            </a:fld>
            <a:endParaRPr lang="en-FI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189117"/>
            <a:ext cx="68064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fld id="{43CA98D9-6DBC-254A-8A16-F5825652BE22}" type="slidenum">
              <a:rPr lang="en-FI" smtClean="0"/>
              <a:t>‹#›</a:t>
            </a:fld>
            <a:endParaRPr lang="en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3"/>
          </p:nvPr>
        </p:nvSpPr>
        <p:spPr>
          <a:xfrm>
            <a:off x="6768000" y="6189217"/>
            <a:ext cx="3744000" cy="57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MBDP Genomics Course 2022 - Antti Karkman</a:t>
            </a:r>
            <a:endParaRPr lang="en-FI"/>
          </a:p>
        </p:txBody>
      </p:sp>
      <p:grpSp>
        <p:nvGrpSpPr>
          <p:cNvPr id="12" name="Ryhmä 11"/>
          <p:cNvGrpSpPr/>
          <p:nvPr/>
        </p:nvGrpSpPr>
        <p:grpSpPr bwMode="black">
          <a:xfrm>
            <a:off x="334478" y="263539"/>
            <a:ext cx="1397690" cy="1309952"/>
            <a:chOff x="1311275" y="373063"/>
            <a:chExt cx="6524625" cy="6115050"/>
          </a:xfrm>
          <a:solidFill>
            <a:srgbClr val="00B08C"/>
          </a:solidFill>
        </p:grpSpPr>
        <p:sp>
          <p:nvSpPr>
            <p:cNvPr id="13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4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2968404" y="6188400"/>
            <a:ext cx="3744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 anchorCtr="0"/>
          <a:lstStyle>
            <a:defPPr>
              <a:defRPr lang="fi-FI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fi-FI" sz="9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/>
              </a:rPr>
              <a:t>Maatalous-metsätieteellinen tiedekunta</a:t>
            </a:r>
          </a:p>
        </p:txBody>
      </p:sp>
    </p:spTree>
    <p:extLst>
      <p:ext uri="{BB962C8B-B14F-4D97-AF65-F5344CB8AC3E}">
        <p14:creationId xmlns:p14="http://schemas.microsoft.com/office/powerpoint/2010/main" val="196079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 kern="1200" cap="all" baseline="0">
          <a:solidFill>
            <a:schemeClr val="tx1"/>
          </a:solidFill>
          <a:latin typeface="+mj-lt"/>
          <a:ea typeface="+mj-ea"/>
          <a:cs typeface="Gotham Narrow Bold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SzPct val="100000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3175" algn="l" rtl="0" eaLnBrk="1" fontAlgn="base" hangingPunct="1">
        <a:spcBef>
          <a:spcPct val="0"/>
        </a:spcBef>
        <a:spcAft>
          <a:spcPct val="50000"/>
        </a:spcAft>
        <a:buClr>
          <a:schemeClr val="tx1"/>
        </a:buClr>
        <a:buSzPct val="10000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5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50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0E1B-3CCF-D349-BE34-0D81954BF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I" dirty="0"/>
              <a:t>Sequencing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F95B0-57B4-064E-9377-7FB1CFC4C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23A80-557A-8C4E-9335-2314D0FA7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34121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92E68072-5F2E-B542-9E24-927909868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200" y="3154500"/>
            <a:ext cx="5787555" cy="30348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403579-DE49-474F-8D4F-838EDDB8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3074" name="Picture 2" descr="Figure 2">
            <a:extLst>
              <a:ext uri="{FF2B5EF4-FFF2-40B4-BE49-F238E27FC236}">
                <a16:creationId xmlns:a16="http://schemas.microsoft.com/office/drawing/2014/main" id="{4DDA1F55-A635-CB4F-AA20-7AE20CE3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875" y="2086331"/>
            <a:ext cx="26511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EECF8A-A4E8-FD48-9900-BEBBFEBFB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286388"/>
            <a:ext cx="5013542" cy="1179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10FB7-B3FA-9F49-BE64-B2A7CE7F480F}"/>
              </a:ext>
            </a:extLst>
          </p:cNvPr>
          <p:cNvSpPr txBox="1"/>
          <p:nvPr/>
        </p:nvSpPr>
        <p:spPr>
          <a:xfrm>
            <a:off x="10025680" y="5515331"/>
            <a:ext cx="1494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800" dirty="0">
                <a:solidFill>
                  <a:schemeClr val="bg1">
                    <a:lumMod val="65000"/>
                  </a:schemeClr>
                </a:solidFill>
              </a:rPr>
              <a:t>Marguelis et al., 2005. Nature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22C07-23DA-E749-90E9-364ECF6729FE}"/>
              </a:ext>
            </a:extLst>
          </p:cNvPr>
          <p:cNvSpPr txBox="1"/>
          <p:nvPr/>
        </p:nvSpPr>
        <p:spPr>
          <a:xfrm>
            <a:off x="8868875" y="5866134"/>
            <a:ext cx="3140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800" b="1" dirty="0"/>
              <a:t>Read length ~ 400–1000 bp</a:t>
            </a:r>
          </a:p>
          <a:p>
            <a:r>
              <a:rPr lang="en-FI" sz="1800" b="1" dirty="0"/>
              <a:t>20 – 600 Mbp / run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CC267D-C3EC-0A46-91AD-C54463A2D664}"/>
              </a:ext>
            </a:extLst>
          </p:cNvPr>
          <p:cNvSpPr txBox="1"/>
          <p:nvPr/>
        </p:nvSpPr>
        <p:spPr>
          <a:xfrm>
            <a:off x="720000" y="1544175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Sequencing by synthesis:</a:t>
            </a:r>
          </a:p>
          <a:p>
            <a:r>
              <a:rPr lang="en-FI" sz="2000" dirty="0"/>
              <a:t>Pyrosequencing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11B1964-110C-8944-842C-3A230844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02411"/>
            <a:ext cx="9722048" cy="970405"/>
          </a:xfrm>
        </p:spPr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</p:spTree>
    <p:extLst>
      <p:ext uri="{BB962C8B-B14F-4D97-AF65-F5344CB8AC3E}">
        <p14:creationId xmlns:p14="http://schemas.microsoft.com/office/powerpoint/2010/main" val="392393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Genome Analyzer IIx System">
            <a:extLst>
              <a:ext uri="{FF2B5EF4-FFF2-40B4-BE49-F238E27FC236}">
                <a16:creationId xmlns:a16="http://schemas.microsoft.com/office/drawing/2014/main" id="{1D53C1EB-7F5D-D24F-9F16-BC8E3FB8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448" y="2292964"/>
            <a:ext cx="29718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8095C3-4CDA-754E-92E2-CB9F2ECA1BD2}"/>
              </a:ext>
            </a:extLst>
          </p:cNvPr>
          <p:cNvSpPr txBox="1"/>
          <p:nvPr/>
        </p:nvSpPr>
        <p:spPr>
          <a:xfrm>
            <a:off x="2077936" y="4561799"/>
            <a:ext cx="2647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800" dirty="0"/>
              <a:t>Illumina (Solexa) </a:t>
            </a:r>
          </a:p>
          <a:p>
            <a:r>
              <a:rPr lang="en-FI" sz="1800" dirty="0"/>
              <a:t>Genome Analyzer, 2006</a:t>
            </a:r>
          </a:p>
          <a:p>
            <a:r>
              <a:rPr lang="en-FI" sz="1800" b="1" dirty="0"/>
              <a:t>1 Gbp / run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336D3-F53C-F041-B560-9CFBF4276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07532-FE08-5C42-A1C6-7DAAD830E97E}"/>
              </a:ext>
            </a:extLst>
          </p:cNvPr>
          <p:cNvSpPr txBox="1"/>
          <p:nvPr/>
        </p:nvSpPr>
        <p:spPr>
          <a:xfrm>
            <a:off x="720000" y="1544175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Sequencing by synthesis:</a:t>
            </a:r>
          </a:p>
          <a:p>
            <a:r>
              <a:rPr lang="en-FI" sz="2000" dirty="0"/>
              <a:t>Short-read sequencing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BF25FB4-088B-F74C-A1A3-4C808EF2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02411"/>
            <a:ext cx="9722048" cy="970405"/>
          </a:xfrm>
        </p:spPr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</p:spTree>
    <p:extLst>
      <p:ext uri="{BB962C8B-B14F-4D97-AF65-F5344CB8AC3E}">
        <p14:creationId xmlns:p14="http://schemas.microsoft.com/office/powerpoint/2010/main" val="385301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A805779C-B301-2045-9A3A-00D87A774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393" y="1763165"/>
            <a:ext cx="4779607" cy="366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C328A-F59D-EA4C-81FA-3183A20C1842}"/>
              </a:ext>
            </a:extLst>
          </p:cNvPr>
          <p:cNvSpPr txBox="1"/>
          <p:nvPr/>
        </p:nvSpPr>
        <p:spPr>
          <a:xfrm>
            <a:off x="2077936" y="4561799"/>
            <a:ext cx="2967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800" dirty="0"/>
              <a:t>Illumina </a:t>
            </a:r>
          </a:p>
          <a:p>
            <a:r>
              <a:rPr lang="en-FI" sz="1800" dirty="0"/>
              <a:t>Genome Analyzer IIx, 2008</a:t>
            </a:r>
          </a:p>
          <a:p>
            <a:r>
              <a:rPr lang="en-FI" sz="1800" b="1" dirty="0"/>
              <a:t>20 Gbp / run (9.5 days)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3CEB5B-F471-0347-88CB-1CD551D1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121" y="1989000"/>
            <a:ext cx="43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90358-08EA-EC4F-9BF7-CAA77B55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D569F0-6A3A-9E41-BE6F-C13A41B2FD89}"/>
              </a:ext>
            </a:extLst>
          </p:cNvPr>
          <p:cNvSpPr txBox="1"/>
          <p:nvPr/>
        </p:nvSpPr>
        <p:spPr>
          <a:xfrm>
            <a:off x="720000" y="1544175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Sequencing by synthesis:</a:t>
            </a:r>
          </a:p>
          <a:p>
            <a:r>
              <a:rPr lang="en-FI" sz="2000" dirty="0"/>
              <a:t>Short-read sequencing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4C43CF9-0C12-E940-AAF9-218C0526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02411"/>
            <a:ext cx="9722048" cy="970405"/>
          </a:xfrm>
        </p:spPr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</p:spTree>
    <p:extLst>
      <p:ext uri="{BB962C8B-B14F-4D97-AF65-F5344CB8AC3E}">
        <p14:creationId xmlns:p14="http://schemas.microsoft.com/office/powerpoint/2010/main" val="2625546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Illumina's sequencer line-up including NovaSeq">
            <a:extLst>
              <a:ext uri="{FF2B5EF4-FFF2-40B4-BE49-F238E27FC236}">
                <a16:creationId xmlns:a16="http://schemas.microsoft.com/office/drawing/2014/main" id="{80F782A5-486D-EA4C-9F8C-9E5CEC6BE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858" y="2520000"/>
            <a:ext cx="5073141" cy="23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7FAC64-6FA1-7C40-A7E5-72697183FC4A}"/>
              </a:ext>
            </a:extLst>
          </p:cNvPr>
          <p:cNvSpPr txBox="1"/>
          <p:nvPr/>
        </p:nvSpPr>
        <p:spPr>
          <a:xfrm>
            <a:off x="2937719" y="4829138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800" b="1" dirty="0"/>
              <a:t>1 Gbp – &gt;1 Tbp / run (~1–2 d)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E6F3284-8C66-2E4A-9777-FD3B842B8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393" y="1763165"/>
            <a:ext cx="4779607" cy="366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6CC67-1AAD-424C-9C58-D64C8736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9F7FA-A4C1-2948-9420-0B96A92D504B}"/>
              </a:ext>
            </a:extLst>
          </p:cNvPr>
          <p:cNvSpPr txBox="1"/>
          <p:nvPr/>
        </p:nvSpPr>
        <p:spPr>
          <a:xfrm>
            <a:off x="720000" y="1544175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Sequencing by synthesis:</a:t>
            </a:r>
          </a:p>
          <a:p>
            <a:r>
              <a:rPr lang="en-FI" sz="2000" dirty="0"/>
              <a:t>Short-read sequencing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5482592-C281-A345-B42C-25867590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02411"/>
            <a:ext cx="9722048" cy="970405"/>
          </a:xfrm>
        </p:spPr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</p:spTree>
    <p:extLst>
      <p:ext uri="{BB962C8B-B14F-4D97-AF65-F5344CB8AC3E}">
        <p14:creationId xmlns:p14="http://schemas.microsoft.com/office/powerpoint/2010/main" val="183417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AB2D62-0E65-2A4C-85C9-93A12BB6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06D1-5A25-E545-9DAE-2D6D3AB88E82}"/>
              </a:ext>
            </a:extLst>
          </p:cNvPr>
          <p:cNvSpPr txBox="1"/>
          <p:nvPr/>
        </p:nvSpPr>
        <p:spPr>
          <a:xfrm>
            <a:off x="720000" y="1544175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Third revolution:</a:t>
            </a:r>
          </a:p>
          <a:p>
            <a:r>
              <a:rPr lang="en-FI" sz="2000" dirty="0"/>
              <a:t>Long-read sequencing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D33CE40-76E8-3B4D-905F-1818EADB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02411"/>
            <a:ext cx="9722048" cy="970405"/>
          </a:xfrm>
        </p:spPr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  <p:pic>
        <p:nvPicPr>
          <p:cNvPr id="15" name="Picture 2" descr="Figure 2">
            <a:extLst>
              <a:ext uri="{FF2B5EF4-FFF2-40B4-BE49-F238E27FC236}">
                <a16:creationId xmlns:a16="http://schemas.microsoft.com/office/drawing/2014/main" id="{57F35E0C-9198-B347-8E48-81BE3A532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5"/>
          <a:stretch/>
        </p:blipFill>
        <p:spPr bwMode="auto">
          <a:xfrm>
            <a:off x="8088374" y="1204032"/>
            <a:ext cx="2145591" cy="53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7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Introducing the Sequel System: The Scalable Platform for SMRT Sequencing -  PacBio">
            <a:extLst>
              <a:ext uri="{FF2B5EF4-FFF2-40B4-BE49-F238E27FC236}">
                <a16:creationId xmlns:a16="http://schemas.microsoft.com/office/drawing/2014/main" id="{6BEE5FB6-A559-4341-9152-8D4BA31D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59" y="1440000"/>
            <a:ext cx="4800278" cy="47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573ECD-2700-604B-AB05-573CDFFC6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B572D-3437-4947-9829-031003E81979}"/>
              </a:ext>
            </a:extLst>
          </p:cNvPr>
          <p:cNvSpPr txBox="1"/>
          <p:nvPr/>
        </p:nvSpPr>
        <p:spPr>
          <a:xfrm>
            <a:off x="720000" y="1544175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Third revolution:</a:t>
            </a:r>
          </a:p>
          <a:p>
            <a:r>
              <a:rPr lang="en-FI" sz="2000" dirty="0"/>
              <a:t>Long-read sequencing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62E57F-42C4-534A-A015-2132DE6B2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02411"/>
            <a:ext cx="9722048" cy="970405"/>
          </a:xfrm>
        </p:spPr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  <p:pic>
        <p:nvPicPr>
          <p:cNvPr id="15" name="Picture 2" descr="Figure 2">
            <a:extLst>
              <a:ext uri="{FF2B5EF4-FFF2-40B4-BE49-F238E27FC236}">
                <a16:creationId xmlns:a16="http://schemas.microsoft.com/office/drawing/2014/main" id="{0588255C-157B-C949-BA92-AB785DAD8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5"/>
          <a:stretch/>
        </p:blipFill>
        <p:spPr bwMode="auto">
          <a:xfrm>
            <a:off x="8088374" y="1204032"/>
            <a:ext cx="2145591" cy="53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13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Introducing the Sequel System: The Scalable Platform for SMRT Sequencing -  PacBio">
            <a:extLst>
              <a:ext uri="{FF2B5EF4-FFF2-40B4-BE49-F238E27FC236}">
                <a16:creationId xmlns:a16="http://schemas.microsoft.com/office/drawing/2014/main" id="{6BEE5FB6-A559-4341-9152-8D4BA31D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59" y="1440000"/>
            <a:ext cx="4800278" cy="47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MinION Data from Human Gene Sequencing Released | Labcritics">
            <a:extLst>
              <a:ext uri="{FF2B5EF4-FFF2-40B4-BE49-F238E27FC236}">
                <a16:creationId xmlns:a16="http://schemas.microsoft.com/office/drawing/2014/main" id="{539D1704-5D02-4745-B108-6A77B75E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8591">
            <a:off x="7113880" y="3662839"/>
            <a:ext cx="317944" cy="323646"/>
          </a:xfrm>
          <a:prstGeom prst="snip2DiagRect">
            <a:avLst>
              <a:gd name="adj1" fmla="val 38058"/>
              <a:gd name="adj2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AE2B78-2130-ED43-A844-982ACDE85370}"/>
              </a:ext>
            </a:extLst>
          </p:cNvPr>
          <p:cNvCxnSpPr>
            <a:cxnSpLocks/>
          </p:cNvCxnSpPr>
          <p:nvPr/>
        </p:nvCxnSpPr>
        <p:spPr>
          <a:xfrm flipH="1">
            <a:off x="7499531" y="3597864"/>
            <a:ext cx="318087" cy="160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61CA08-0DFC-D446-9B72-64E98D99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E2A7F0-4AB7-0849-A6E9-492716AC9982}"/>
              </a:ext>
            </a:extLst>
          </p:cNvPr>
          <p:cNvSpPr txBox="1"/>
          <p:nvPr/>
        </p:nvSpPr>
        <p:spPr>
          <a:xfrm>
            <a:off x="720000" y="1544175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Third revolution:</a:t>
            </a:r>
          </a:p>
          <a:p>
            <a:r>
              <a:rPr lang="en-FI" sz="2000" dirty="0"/>
              <a:t>Long-read sequencing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CF2649-B7BC-D547-9968-7743A36B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02411"/>
            <a:ext cx="9722048" cy="970405"/>
          </a:xfrm>
        </p:spPr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  <p:pic>
        <p:nvPicPr>
          <p:cNvPr id="17" name="Picture 2" descr="Figure 2">
            <a:extLst>
              <a:ext uri="{FF2B5EF4-FFF2-40B4-BE49-F238E27FC236}">
                <a16:creationId xmlns:a16="http://schemas.microsoft.com/office/drawing/2014/main" id="{5BC6067E-D81B-4C44-91B9-2D5C872AF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5"/>
          <a:stretch/>
        </p:blipFill>
        <p:spPr bwMode="auto">
          <a:xfrm>
            <a:off x="8088374" y="1204032"/>
            <a:ext cx="2145591" cy="53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9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Figure 2">
            <a:extLst>
              <a:ext uri="{FF2B5EF4-FFF2-40B4-BE49-F238E27FC236}">
                <a16:creationId xmlns:a16="http://schemas.microsoft.com/office/drawing/2014/main" id="{C7A7662C-77FF-C44F-A7A2-0FF80BF3A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5"/>
          <a:stretch/>
        </p:blipFill>
        <p:spPr bwMode="auto">
          <a:xfrm>
            <a:off x="8088374" y="1204032"/>
            <a:ext cx="2145591" cy="53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Introducing the Sequel System: The Scalable Platform for SMRT Sequencing -  PacBio">
            <a:extLst>
              <a:ext uri="{FF2B5EF4-FFF2-40B4-BE49-F238E27FC236}">
                <a16:creationId xmlns:a16="http://schemas.microsoft.com/office/drawing/2014/main" id="{6BEE5FB6-A559-4341-9152-8D4BA31D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59" y="1440000"/>
            <a:ext cx="4800278" cy="47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MinION Data from Human Gene Sequencing Released | Labcritics">
            <a:extLst>
              <a:ext uri="{FF2B5EF4-FFF2-40B4-BE49-F238E27FC236}">
                <a16:creationId xmlns:a16="http://schemas.microsoft.com/office/drawing/2014/main" id="{539D1704-5D02-4745-B108-6A77B75E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8591">
            <a:off x="7113880" y="3662839"/>
            <a:ext cx="317944" cy="323646"/>
          </a:xfrm>
          <a:prstGeom prst="snip2DiagRect">
            <a:avLst>
              <a:gd name="adj1" fmla="val 38058"/>
              <a:gd name="adj2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AE2B78-2130-ED43-A844-982ACDE85370}"/>
              </a:ext>
            </a:extLst>
          </p:cNvPr>
          <p:cNvCxnSpPr>
            <a:cxnSpLocks/>
          </p:cNvCxnSpPr>
          <p:nvPr/>
        </p:nvCxnSpPr>
        <p:spPr>
          <a:xfrm flipH="1">
            <a:off x="7499531" y="3597864"/>
            <a:ext cx="318087" cy="160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6A5EBA-0C2B-D446-A827-910B49AC59EE}"/>
              </a:ext>
            </a:extLst>
          </p:cNvPr>
          <p:cNvSpPr txBox="1"/>
          <p:nvPr/>
        </p:nvSpPr>
        <p:spPr>
          <a:xfrm>
            <a:off x="10302996" y="1485674"/>
            <a:ext cx="1690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800" b="1" dirty="0"/>
              <a:t>Sequel II</a:t>
            </a:r>
          </a:p>
          <a:p>
            <a:r>
              <a:rPr lang="en-FI" sz="1800" b="1" dirty="0"/>
              <a:t>HiFi reads: </a:t>
            </a:r>
            <a:r>
              <a:rPr lang="en-FI" sz="1800" dirty="0"/>
              <a:t>Read length:</a:t>
            </a:r>
          </a:p>
          <a:p>
            <a:r>
              <a:rPr lang="en-FI" sz="1800" dirty="0"/>
              <a:t>20 kb</a:t>
            </a:r>
          </a:p>
          <a:p>
            <a:r>
              <a:rPr lang="en-FI" sz="1800" b="1" dirty="0"/>
              <a:t>30 Gbp /run</a:t>
            </a:r>
          </a:p>
          <a:p>
            <a:r>
              <a:rPr lang="en-FI" sz="1800" dirty="0"/>
              <a:t>(99.92 % acc.)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59E3A1-5AB7-6F4C-8521-B853B07C42D7}"/>
              </a:ext>
            </a:extLst>
          </p:cNvPr>
          <p:cNvSpPr txBox="1"/>
          <p:nvPr/>
        </p:nvSpPr>
        <p:spPr>
          <a:xfrm>
            <a:off x="10302996" y="3882432"/>
            <a:ext cx="1690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800" b="1" dirty="0"/>
              <a:t>Minion:</a:t>
            </a:r>
          </a:p>
          <a:p>
            <a:r>
              <a:rPr lang="en-FI" sz="1800" dirty="0"/>
              <a:t>Read length: </a:t>
            </a:r>
          </a:p>
          <a:p>
            <a:r>
              <a:rPr lang="en-FI" sz="1800" dirty="0"/>
              <a:t>&gt; 4 Mb</a:t>
            </a:r>
          </a:p>
          <a:p>
            <a:r>
              <a:rPr lang="en-FI" sz="1800" b="1" dirty="0"/>
              <a:t>1–50 Gbp /run</a:t>
            </a:r>
            <a:endParaRPr lang="en-FI" sz="1800" dirty="0"/>
          </a:p>
          <a:p>
            <a:r>
              <a:rPr lang="en-FI" sz="1800" dirty="0"/>
              <a:t>(~ 97 % acc.)</a:t>
            </a:r>
          </a:p>
          <a:p>
            <a:r>
              <a:rPr lang="en-FI" sz="1800" b="1" dirty="0"/>
              <a:t>Real-time!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69EC7-1247-2D4F-A109-C4D57DCA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523582-8B5F-9C43-9F5A-1875273935DD}"/>
              </a:ext>
            </a:extLst>
          </p:cNvPr>
          <p:cNvSpPr txBox="1"/>
          <p:nvPr/>
        </p:nvSpPr>
        <p:spPr>
          <a:xfrm>
            <a:off x="720000" y="1544175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Third revolution:</a:t>
            </a:r>
          </a:p>
          <a:p>
            <a:r>
              <a:rPr lang="en-FI" sz="2000" dirty="0"/>
              <a:t>Long-read sequencing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AAA37CA-33D1-5F4D-982A-84A5405C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02411"/>
            <a:ext cx="9722048" cy="970405"/>
          </a:xfrm>
        </p:spPr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</p:spTree>
    <p:extLst>
      <p:ext uri="{BB962C8B-B14F-4D97-AF65-F5344CB8AC3E}">
        <p14:creationId xmlns:p14="http://schemas.microsoft.com/office/powerpoint/2010/main" val="344416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72E3-FC22-2643-B885-ED14AAA5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D31CB-3F32-1E48-AB6E-D4E7DD44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AB8FF-0ACF-A549-83E4-F3F25109E1D8}"/>
              </a:ext>
            </a:extLst>
          </p:cNvPr>
          <p:cNvSpPr txBox="1"/>
          <p:nvPr/>
        </p:nvSpPr>
        <p:spPr>
          <a:xfrm>
            <a:off x="720000" y="1544175"/>
            <a:ext cx="2448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Chain termination:</a:t>
            </a:r>
          </a:p>
          <a:p>
            <a:r>
              <a:rPr lang="en-FI" sz="2000" dirty="0"/>
              <a:t>Sanger sequencing</a:t>
            </a:r>
          </a:p>
        </p:txBody>
      </p:sp>
    </p:spTree>
    <p:extLst>
      <p:ext uri="{BB962C8B-B14F-4D97-AF65-F5344CB8AC3E}">
        <p14:creationId xmlns:p14="http://schemas.microsoft.com/office/powerpoint/2010/main" val="273861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72E3-FC22-2643-B885-ED14AAA5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D31CB-3F32-1E48-AB6E-D4E7DD44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AB8FF-0ACF-A549-83E4-F3F25109E1D8}"/>
              </a:ext>
            </a:extLst>
          </p:cNvPr>
          <p:cNvSpPr txBox="1"/>
          <p:nvPr/>
        </p:nvSpPr>
        <p:spPr>
          <a:xfrm>
            <a:off x="720000" y="1544175"/>
            <a:ext cx="2448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Chain termination:</a:t>
            </a:r>
          </a:p>
          <a:p>
            <a:r>
              <a:rPr lang="en-FI" sz="2000" dirty="0"/>
              <a:t>Sanger sequencing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9BC179E-A513-BC41-BFD6-D1BE1384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6" y="4382693"/>
            <a:ext cx="6223000" cy="161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5538A-8A8B-794E-95B5-506B295F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660" y="1679369"/>
            <a:ext cx="1400340" cy="25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3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72E3-FC22-2643-B885-ED14AAA5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D31CB-3F32-1E48-AB6E-D4E7DD44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AB8FF-0ACF-A549-83E4-F3F25109E1D8}"/>
              </a:ext>
            </a:extLst>
          </p:cNvPr>
          <p:cNvSpPr txBox="1"/>
          <p:nvPr/>
        </p:nvSpPr>
        <p:spPr>
          <a:xfrm>
            <a:off x="720000" y="1544175"/>
            <a:ext cx="2448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Chain termination:</a:t>
            </a:r>
          </a:p>
          <a:p>
            <a:r>
              <a:rPr lang="en-FI" sz="2000" dirty="0"/>
              <a:t>Sanger sequencing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9BC179E-A513-BC41-BFD6-D1BE1384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6" y="4382693"/>
            <a:ext cx="6223000" cy="161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5538A-8A8B-794E-95B5-506B295F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660" y="1679369"/>
            <a:ext cx="1400340" cy="2509700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ACD5248-D234-8A41-9F3C-2A93F8D61C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7" t="5555" r="72398" b="10098"/>
          <a:stretch/>
        </p:blipFill>
        <p:spPr>
          <a:xfrm>
            <a:off x="9364683" y="1440000"/>
            <a:ext cx="2409942" cy="53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1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72E3-FC22-2643-B885-ED14AAA5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D31CB-3F32-1E48-AB6E-D4E7DD44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D9465-7385-A34F-B603-4E2DDFFD5480}"/>
              </a:ext>
            </a:extLst>
          </p:cNvPr>
          <p:cNvSpPr txBox="1"/>
          <p:nvPr/>
        </p:nvSpPr>
        <p:spPr>
          <a:xfrm>
            <a:off x="720000" y="1544175"/>
            <a:ext cx="532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High-throughput Sanger sequencing</a:t>
            </a:r>
          </a:p>
          <a:p>
            <a:r>
              <a:rPr lang="en-FI" sz="2000" dirty="0"/>
              <a:t>Dye-terminators and capillary electrophoresis</a:t>
            </a:r>
          </a:p>
        </p:txBody>
      </p:sp>
    </p:spTree>
    <p:extLst>
      <p:ext uri="{BB962C8B-B14F-4D97-AF65-F5344CB8AC3E}">
        <p14:creationId xmlns:p14="http://schemas.microsoft.com/office/powerpoint/2010/main" val="387972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212C293-69D7-F844-BB34-E2A3B070F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21429" r="6944" b="38294"/>
          <a:stretch/>
        </p:blipFill>
        <p:spPr>
          <a:xfrm>
            <a:off x="1130301" y="2699593"/>
            <a:ext cx="4965699" cy="257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D9465-7385-A34F-B603-4E2DDFFD5480}"/>
              </a:ext>
            </a:extLst>
          </p:cNvPr>
          <p:cNvSpPr txBox="1"/>
          <p:nvPr/>
        </p:nvSpPr>
        <p:spPr>
          <a:xfrm>
            <a:off x="720000" y="1544175"/>
            <a:ext cx="532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High-throughput Sanger sequencing</a:t>
            </a:r>
          </a:p>
          <a:p>
            <a:r>
              <a:rPr lang="en-FI" sz="2000" dirty="0"/>
              <a:t>Dye-terminators and capillary electrophoresis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47647-7006-E242-B505-85FEAD38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3503844"/>
            <a:ext cx="5067300" cy="335415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F789278-152A-4E4C-BD30-BC6375DB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17594-B635-C34B-BD8A-ED189D1D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8971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212C293-69D7-F844-BB34-E2A3B070F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21429" r="6944" b="38294"/>
          <a:stretch/>
        </p:blipFill>
        <p:spPr>
          <a:xfrm>
            <a:off x="1130301" y="2699593"/>
            <a:ext cx="4965699" cy="2578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247647-7006-E242-B505-85FEAD38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3503844"/>
            <a:ext cx="5067300" cy="33541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17594-B635-C34B-BD8A-ED189D1D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3403C93-C3BF-F44A-9F16-C2AB2BE1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909" y="1329658"/>
            <a:ext cx="2898915" cy="21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89FF69-DC5C-A045-8DC8-5CC6FD91C44E}"/>
              </a:ext>
            </a:extLst>
          </p:cNvPr>
          <p:cNvSpPr txBox="1"/>
          <p:nvPr/>
        </p:nvSpPr>
        <p:spPr>
          <a:xfrm>
            <a:off x="9068267" y="2488181"/>
            <a:ext cx="2422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800" dirty="0"/>
              <a:t>48/96 –capillars</a:t>
            </a:r>
          </a:p>
          <a:p>
            <a:r>
              <a:rPr lang="en-GB" sz="1800" dirty="0"/>
              <a:t>R</a:t>
            </a:r>
            <a:r>
              <a:rPr lang="en-FI" sz="1800" dirty="0"/>
              <a:t>ead leng</a:t>
            </a:r>
            <a:r>
              <a:rPr lang="en-GB" sz="1800" dirty="0" err="1"/>
              <a:t>th</a:t>
            </a:r>
            <a:r>
              <a:rPr lang="en-FI" sz="1800" dirty="0"/>
              <a:t> &lt;</a:t>
            </a:r>
            <a:r>
              <a:rPr lang="en-FI" sz="1800" b="1" dirty="0"/>
              <a:t> 900 bp</a:t>
            </a:r>
          </a:p>
          <a:p>
            <a:r>
              <a:rPr lang="en-FI" sz="1800" dirty="0"/>
              <a:t>&lt; </a:t>
            </a:r>
            <a:r>
              <a:rPr lang="en-FI" sz="1800" b="1" dirty="0"/>
              <a:t>90 Kbp / run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DB8A1-B064-1541-AE3C-D3593332FD51}"/>
              </a:ext>
            </a:extLst>
          </p:cNvPr>
          <p:cNvSpPr txBox="1"/>
          <p:nvPr/>
        </p:nvSpPr>
        <p:spPr>
          <a:xfrm>
            <a:off x="720000" y="1544175"/>
            <a:ext cx="532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High-throughput Sanger sequencing</a:t>
            </a:r>
          </a:p>
          <a:p>
            <a:r>
              <a:rPr lang="en-FI" sz="2000" dirty="0"/>
              <a:t>Dye-terminators and capillary electrophoresis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1E39C45-056E-BA42-9970-B436E15A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02411"/>
            <a:ext cx="9722048" cy="970405"/>
          </a:xfrm>
        </p:spPr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</p:spTree>
    <p:extLst>
      <p:ext uri="{BB962C8B-B14F-4D97-AF65-F5344CB8AC3E}">
        <p14:creationId xmlns:p14="http://schemas.microsoft.com/office/powerpoint/2010/main" val="2181652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112CA9-783A-D54C-A12E-BB3ACCE9D6DA}"/>
              </a:ext>
            </a:extLst>
          </p:cNvPr>
          <p:cNvSpPr txBox="1"/>
          <p:nvPr/>
        </p:nvSpPr>
        <p:spPr>
          <a:xfrm>
            <a:off x="720000" y="1544175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Sequencing by synthesis:</a:t>
            </a:r>
          </a:p>
          <a:p>
            <a:r>
              <a:rPr lang="en-FI" sz="2000" dirty="0"/>
              <a:t>Pyrosequencing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EECF8A-A4E8-FD48-9900-BEBBFEBFB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286388"/>
            <a:ext cx="5013542" cy="117965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00CBD1A-4EFE-7F42-87A8-665983F4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53E4B-D7D4-FB42-A4CF-79E753C4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1272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92E68072-5F2E-B542-9E24-927909868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200" y="3154500"/>
            <a:ext cx="5787555" cy="3034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60C29-52DF-6640-BA3E-006FB7D3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 Genomics Course 2022 - Antti Karkman</a:t>
            </a:r>
            <a:endParaRPr lang="en-FI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EECF8A-A4E8-FD48-9900-BEBBFEBF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286388"/>
            <a:ext cx="5013542" cy="11796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CE9BED-FF10-F642-98D1-2291989DFE41}"/>
              </a:ext>
            </a:extLst>
          </p:cNvPr>
          <p:cNvSpPr txBox="1"/>
          <p:nvPr/>
        </p:nvSpPr>
        <p:spPr>
          <a:xfrm>
            <a:off x="720000" y="1544175"/>
            <a:ext cx="334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/>
              <a:t>Sequencing by synthesis:</a:t>
            </a:r>
          </a:p>
          <a:p>
            <a:r>
              <a:rPr lang="en-FI" sz="2000" dirty="0"/>
              <a:t>Pyrosequencing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F1359FB-F091-CD45-B930-83ED7933A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02411"/>
            <a:ext cx="9722048" cy="970405"/>
          </a:xfrm>
        </p:spPr>
        <p:txBody>
          <a:bodyPr/>
          <a:lstStyle/>
          <a:p>
            <a:r>
              <a:rPr lang="en-FI" sz="3200" dirty="0"/>
              <a:t>(The incomplete) history of sequencing </a:t>
            </a:r>
          </a:p>
        </p:txBody>
      </p:sp>
    </p:spTree>
    <p:extLst>
      <p:ext uri="{BB962C8B-B14F-4D97-AF65-F5344CB8AC3E}">
        <p14:creationId xmlns:p14="http://schemas.microsoft.com/office/powerpoint/2010/main" val="1671496358"/>
      </p:ext>
    </p:extLst>
  </p:cSld>
  <p:clrMapOvr>
    <a:masterClrMapping/>
  </p:clrMapOvr>
</p:sld>
</file>

<file path=ppt/theme/theme1.xml><?xml version="1.0" encoding="utf-8"?>
<a:theme xmlns:a="http://schemas.openxmlformats.org/drawingml/2006/main" name="HY_2016">
  <a:themeElements>
    <a:clrScheme name="HY2016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0E4073"/>
      </a:accent1>
      <a:accent2>
        <a:srgbClr val="7B3CB4"/>
      </a:accent2>
      <a:accent3>
        <a:srgbClr val="45BC9F"/>
      </a:accent3>
      <a:accent4>
        <a:srgbClr val="A5E363"/>
      </a:accent4>
      <a:accent5>
        <a:srgbClr val="7ECEF1"/>
      </a:accent5>
      <a:accent6>
        <a:srgbClr val="FFE263"/>
      </a:accent6>
      <a:hlink>
        <a:srgbClr val="0091D0"/>
      </a:hlink>
      <a:folHlink>
        <a:srgbClr val="8C8A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Y_template_Gotham_tiedekunta_Maatalous-metsatieteellinen_widescreen_15112016.potx" id="{4081350E-2D8A-42CF-896F-2061B843CBB8}" vid="{23DA1A2A-E110-45F1-B29A-40305C8C57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HY_template_Arial_tiedekunta_mmtdk_widescreen_070819</Template>
  <TotalTime>150</TotalTime>
  <Words>431</Words>
  <Application>Microsoft Macintosh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Gotham Narrow Bold</vt:lpstr>
      <vt:lpstr>Gotham Narrow Book</vt:lpstr>
      <vt:lpstr>Gotham-Bold</vt:lpstr>
      <vt:lpstr>HY_2016</vt:lpstr>
      <vt:lpstr>Sequencing 101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  <vt:lpstr>(The incomplete) history of sequencing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Sequencing 101</dc:title>
  <dc:creator>Antti Karkman</dc:creator>
  <cp:lastModifiedBy>Karkman, Antti V</cp:lastModifiedBy>
  <cp:revision>27</cp:revision>
  <dcterms:created xsi:type="dcterms:W3CDTF">2022-03-25T08:56:17Z</dcterms:created>
  <dcterms:modified xsi:type="dcterms:W3CDTF">2022-03-25T11:26:59Z</dcterms:modified>
</cp:coreProperties>
</file>